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7" r:id="rId3"/>
    <p:sldId id="258" r:id="rId4"/>
    <p:sldId id="302" r:id="rId5"/>
    <p:sldId id="261" r:id="rId6"/>
    <p:sldId id="303" r:id="rId7"/>
    <p:sldId id="260" r:id="rId8"/>
    <p:sldId id="304" r:id="rId9"/>
    <p:sldId id="291" r:id="rId10"/>
    <p:sldId id="287" r:id="rId11"/>
    <p:sldId id="29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A0C8"/>
    <a:srgbClr val="F3EA31"/>
    <a:srgbClr val="E353A8"/>
    <a:srgbClr val="F5C1E0"/>
    <a:srgbClr val="F4EC4B"/>
    <a:srgbClr val="B6D7E8"/>
    <a:srgbClr val="E7E7E6"/>
    <a:srgbClr val="FFF2D7"/>
    <a:srgbClr val="EF9FC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6" autoAdjust="0"/>
    <p:restoredTop sz="94194" autoAdjust="0"/>
  </p:normalViewPr>
  <p:slideViewPr>
    <p:cSldViewPr snapToGrid="0">
      <p:cViewPr varScale="1">
        <p:scale>
          <a:sx n="98" d="100"/>
          <a:sy n="98" d="100"/>
        </p:scale>
        <p:origin x="120" y="-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129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156040-AF98-4F2C-9909-9F2439F6F588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</dgm:pt>
    <dgm:pt modelId="{74020AF3-C700-4606-8917-C6A353D7963A}">
      <dgm:prSet phldrT="[Text]"/>
      <dgm:spPr>
        <a:solidFill>
          <a:srgbClr val="4EA0C8"/>
        </a:solidFill>
      </dgm:spPr>
      <dgm:t>
        <a:bodyPr/>
        <a:lstStyle/>
        <a:p>
          <a:r>
            <a:rPr lang="pl-PL" b="1" i="0" dirty="0" smtClean="0">
              <a:latin typeface="Book Antiqua"/>
            </a:rPr>
            <a:t>Własna działalność gospodarcza</a:t>
          </a:r>
          <a:endParaRPr lang="pl-PL" b="1" i="0" dirty="0">
            <a:latin typeface="Book Antiqua"/>
          </a:endParaRPr>
        </a:p>
      </dgm:t>
    </dgm:pt>
    <dgm:pt modelId="{87D99D21-0B4A-4259-89FB-0E5941CB535C}" type="parTrans" cxnId="{B0E2386F-A443-4201-8130-FB9CC25AA154}">
      <dgm:prSet/>
      <dgm:spPr/>
      <dgm:t>
        <a:bodyPr/>
        <a:lstStyle/>
        <a:p>
          <a:endParaRPr lang="en-US"/>
        </a:p>
      </dgm:t>
    </dgm:pt>
    <dgm:pt modelId="{6CFF1BD9-AE1F-4488-8B72-01186EADA6FF}" type="sibTrans" cxnId="{B0E2386F-A443-4201-8130-FB9CC25AA154}">
      <dgm:prSet/>
      <dgm:spPr/>
      <dgm:t>
        <a:bodyPr/>
        <a:lstStyle/>
        <a:p>
          <a:endParaRPr lang="en-US" dirty="0"/>
        </a:p>
      </dgm:t>
    </dgm:pt>
    <dgm:pt modelId="{12E26E22-71B0-4386-A84F-ABF2FF66A99F}">
      <dgm:prSet phldrT="[Text]"/>
      <dgm:spPr>
        <a:solidFill>
          <a:srgbClr val="E353A8"/>
        </a:solidFill>
      </dgm:spPr>
      <dgm:t>
        <a:bodyPr/>
        <a:lstStyle/>
        <a:p>
          <a:r>
            <a:rPr lang="pl-PL" b="1" i="0" dirty="0" smtClean="0">
              <a:latin typeface="Book Antiqua"/>
            </a:rPr>
            <a:t>Średnie zakłady poligraficzne</a:t>
          </a:r>
          <a:endParaRPr lang="pl-PL" b="1" i="0" dirty="0">
            <a:latin typeface="Book Antiqua"/>
          </a:endParaRPr>
        </a:p>
      </dgm:t>
    </dgm:pt>
    <dgm:pt modelId="{3A6CB3CB-0F71-4CA8-93AA-0E3E3D59D313}" type="parTrans" cxnId="{937639B3-2352-48E4-A96B-F63DF2119D92}">
      <dgm:prSet/>
      <dgm:spPr/>
      <dgm:t>
        <a:bodyPr/>
        <a:lstStyle/>
        <a:p>
          <a:endParaRPr lang="en-US"/>
        </a:p>
      </dgm:t>
    </dgm:pt>
    <dgm:pt modelId="{E1826C46-15A2-4345-B986-53D05F21F155}" type="sibTrans" cxnId="{937639B3-2352-48E4-A96B-F63DF2119D92}">
      <dgm:prSet/>
      <dgm:spPr/>
      <dgm:t>
        <a:bodyPr/>
        <a:lstStyle/>
        <a:p>
          <a:endParaRPr lang="en-US" dirty="0"/>
        </a:p>
      </dgm:t>
    </dgm:pt>
    <dgm:pt modelId="{A8B05E70-CCF1-4080-8EEE-6873C9D4B630}">
      <dgm:prSet phldrT="[Text]"/>
      <dgm:spPr>
        <a:solidFill>
          <a:srgbClr val="F3EA31"/>
        </a:solidFill>
      </dgm:spPr>
      <dgm:t>
        <a:bodyPr/>
        <a:lstStyle/>
        <a:p>
          <a:r>
            <a:rPr lang="pl-PL" b="1" i="0" dirty="0" smtClean="0">
              <a:latin typeface="Book Antiqua"/>
            </a:rPr>
            <a:t>Duże przedsiębiorstwa</a:t>
          </a:r>
          <a:endParaRPr lang="pl-PL" b="1" i="0" dirty="0">
            <a:latin typeface="Book Antiqua"/>
          </a:endParaRPr>
        </a:p>
      </dgm:t>
    </dgm:pt>
    <dgm:pt modelId="{11D1F3D3-0002-4131-9F84-22FBF8692DA9}" type="parTrans" cxnId="{B8B909D0-D4F6-48D4-81DA-A58F34AE3646}">
      <dgm:prSet/>
      <dgm:spPr/>
      <dgm:t>
        <a:bodyPr/>
        <a:lstStyle/>
        <a:p>
          <a:endParaRPr lang="en-US"/>
        </a:p>
      </dgm:t>
    </dgm:pt>
    <dgm:pt modelId="{B6438016-7365-4FC0-A372-D90585B4B6EE}" type="sibTrans" cxnId="{B8B909D0-D4F6-48D4-81DA-A58F34AE3646}">
      <dgm:prSet/>
      <dgm:spPr/>
      <dgm:t>
        <a:bodyPr/>
        <a:lstStyle/>
        <a:p>
          <a:endParaRPr lang="en-US"/>
        </a:p>
      </dgm:t>
    </dgm:pt>
    <dgm:pt modelId="{1CE0A25B-DE8A-46D5-B4A8-16EAC2DFCD83}" type="pres">
      <dgm:prSet presAssocID="{44156040-AF98-4F2C-9909-9F2439F6F588}" presName="Name0" presStyleCnt="0">
        <dgm:presLayoutVars>
          <dgm:dir/>
          <dgm:resizeHandles val="exact"/>
        </dgm:presLayoutVars>
      </dgm:prSet>
      <dgm:spPr/>
    </dgm:pt>
    <dgm:pt modelId="{493B6D4F-A6D8-4156-8780-6690DF035712}" type="pres">
      <dgm:prSet presAssocID="{74020AF3-C700-4606-8917-C6A353D7963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114F334-802E-442B-9CF2-54FB8A00FE83}" type="pres">
      <dgm:prSet presAssocID="{6CFF1BD9-AE1F-4488-8B72-01186EADA6FF}" presName="sibTrans" presStyleLbl="sibTrans1D1" presStyleIdx="0" presStyleCnt="2"/>
      <dgm:spPr/>
      <dgm:t>
        <a:bodyPr/>
        <a:lstStyle/>
        <a:p>
          <a:endParaRPr lang="pl-PL"/>
        </a:p>
      </dgm:t>
    </dgm:pt>
    <dgm:pt modelId="{B1AECEAD-75EE-467E-9718-7647E013D476}" type="pres">
      <dgm:prSet presAssocID="{6CFF1BD9-AE1F-4488-8B72-01186EADA6FF}" presName="connectorText" presStyleLbl="sibTrans1D1" presStyleIdx="0" presStyleCnt="2"/>
      <dgm:spPr/>
      <dgm:t>
        <a:bodyPr/>
        <a:lstStyle/>
        <a:p>
          <a:endParaRPr lang="pl-PL"/>
        </a:p>
      </dgm:t>
    </dgm:pt>
    <dgm:pt modelId="{0DA60543-C528-4313-8911-B2AFAC982093}" type="pres">
      <dgm:prSet presAssocID="{12E26E22-71B0-4386-A84F-ABF2FF66A99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60A8EC-D028-4B8D-8EB2-D59087232D69}" type="pres">
      <dgm:prSet presAssocID="{E1826C46-15A2-4345-B986-53D05F21F155}" presName="sibTrans" presStyleLbl="sibTrans1D1" presStyleIdx="1" presStyleCnt="2"/>
      <dgm:spPr/>
      <dgm:t>
        <a:bodyPr/>
        <a:lstStyle/>
        <a:p>
          <a:endParaRPr lang="pl-PL"/>
        </a:p>
      </dgm:t>
    </dgm:pt>
    <dgm:pt modelId="{25FE9D65-2812-42D3-A00C-9B6D5C493C68}" type="pres">
      <dgm:prSet presAssocID="{E1826C46-15A2-4345-B986-53D05F21F155}" presName="connectorText" presStyleLbl="sibTrans1D1" presStyleIdx="1" presStyleCnt="2"/>
      <dgm:spPr/>
      <dgm:t>
        <a:bodyPr/>
        <a:lstStyle/>
        <a:p>
          <a:endParaRPr lang="pl-PL"/>
        </a:p>
      </dgm:t>
    </dgm:pt>
    <dgm:pt modelId="{D79BB8DC-8B3E-4197-98C0-7B734729FB8D}" type="pres">
      <dgm:prSet presAssocID="{A8B05E70-CCF1-4080-8EEE-6873C9D4B63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37639B3-2352-48E4-A96B-F63DF2119D92}" srcId="{44156040-AF98-4F2C-9909-9F2439F6F588}" destId="{12E26E22-71B0-4386-A84F-ABF2FF66A99F}" srcOrd="1" destOrd="0" parTransId="{3A6CB3CB-0F71-4CA8-93AA-0E3E3D59D313}" sibTransId="{E1826C46-15A2-4345-B986-53D05F21F155}"/>
    <dgm:cxn modelId="{6863E4FE-2ABC-4858-BC80-0FAB3573EFB7}" type="presOf" srcId="{74020AF3-C700-4606-8917-C6A353D7963A}" destId="{493B6D4F-A6D8-4156-8780-6690DF035712}" srcOrd="0" destOrd="0" presId="urn:microsoft.com/office/officeart/2005/8/layout/bProcess3"/>
    <dgm:cxn modelId="{B0E2386F-A443-4201-8130-FB9CC25AA154}" srcId="{44156040-AF98-4F2C-9909-9F2439F6F588}" destId="{74020AF3-C700-4606-8917-C6A353D7963A}" srcOrd="0" destOrd="0" parTransId="{87D99D21-0B4A-4259-89FB-0E5941CB535C}" sibTransId="{6CFF1BD9-AE1F-4488-8B72-01186EADA6FF}"/>
    <dgm:cxn modelId="{2CF27669-3143-4674-A4B4-A77C6376D6F0}" type="presOf" srcId="{A8B05E70-CCF1-4080-8EEE-6873C9D4B630}" destId="{D79BB8DC-8B3E-4197-98C0-7B734729FB8D}" srcOrd="0" destOrd="0" presId="urn:microsoft.com/office/officeart/2005/8/layout/bProcess3"/>
    <dgm:cxn modelId="{8CAB1C4A-004E-4ADF-B7B5-9EA9C60EE3FC}" type="presOf" srcId="{12E26E22-71B0-4386-A84F-ABF2FF66A99F}" destId="{0DA60543-C528-4313-8911-B2AFAC982093}" srcOrd="0" destOrd="0" presId="urn:microsoft.com/office/officeart/2005/8/layout/bProcess3"/>
    <dgm:cxn modelId="{B8B909D0-D4F6-48D4-81DA-A58F34AE3646}" srcId="{44156040-AF98-4F2C-9909-9F2439F6F588}" destId="{A8B05E70-CCF1-4080-8EEE-6873C9D4B630}" srcOrd="2" destOrd="0" parTransId="{11D1F3D3-0002-4131-9F84-22FBF8692DA9}" sibTransId="{B6438016-7365-4FC0-A372-D90585B4B6EE}"/>
    <dgm:cxn modelId="{912A41C1-117C-4C21-8B53-3425967FB2BC}" type="presOf" srcId="{E1826C46-15A2-4345-B986-53D05F21F155}" destId="{25FE9D65-2812-42D3-A00C-9B6D5C493C68}" srcOrd="1" destOrd="0" presId="urn:microsoft.com/office/officeart/2005/8/layout/bProcess3"/>
    <dgm:cxn modelId="{4AC3254B-7954-4803-92C4-73F5EFF5FF00}" type="presOf" srcId="{44156040-AF98-4F2C-9909-9F2439F6F588}" destId="{1CE0A25B-DE8A-46D5-B4A8-16EAC2DFCD83}" srcOrd="0" destOrd="0" presId="urn:microsoft.com/office/officeart/2005/8/layout/bProcess3"/>
    <dgm:cxn modelId="{B19D2218-714D-48BF-A582-6313A5357D21}" type="presOf" srcId="{6CFF1BD9-AE1F-4488-8B72-01186EADA6FF}" destId="{4114F334-802E-442B-9CF2-54FB8A00FE83}" srcOrd="0" destOrd="0" presId="urn:microsoft.com/office/officeart/2005/8/layout/bProcess3"/>
    <dgm:cxn modelId="{C55FE506-F917-4DC6-82D4-D08370889BB3}" type="presOf" srcId="{6CFF1BD9-AE1F-4488-8B72-01186EADA6FF}" destId="{B1AECEAD-75EE-467E-9718-7647E013D476}" srcOrd="1" destOrd="0" presId="urn:microsoft.com/office/officeart/2005/8/layout/bProcess3"/>
    <dgm:cxn modelId="{D0347E99-8EC4-42A5-AB61-1B3E4682C520}" type="presOf" srcId="{E1826C46-15A2-4345-B986-53D05F21F155}" destId="{7960A8EC-D028-4B8D-8EB2-D59087232D69}" srcOrd="0" destOrd="0" presId="urn:microsoft.com/office/officeart/2005/8/layout/bProcess3"/>
    <dgm:cxn modelId="{8AEEB327-D61E-4171-9214-C6C28C17B0D9}" type="presParOf" srcId="{1CE0A25B-DE8A-46D5-B4A8-16EAC2DFCD83}" destId="{493B6D4F-A6D8-4156-8780-6690DF035712}" srcOrd="0" destOrd="0" presId="urn:microsoft.com/office/officeart/2005/8/layout/bProcess3"/>
    <dgm:cxn modelId="{3094B418-2BBA-4195-B37A-46DC4C75EFA2}" type="presParOf" srcId="{1CE0A25B-DE8A-46D5-B4A8-16EAC2DFCD83}" destId="{4114F334-802E-442B-9CF2-54FB8A00FE83}" srcOrd="1" destOrd="0" presId="urn:microsoft.com/office/officeart/2005/8/layout/bProcess3"/>
    <dgm:cxn modelId="{9235089B-56A0-46F4-8C8A-1C768ED6977B}" type="presParOf" srcId="{4114F334-802E-442B-9CF2-54FB8A00FE83}" destId="{B1AECEAD-75EE-467E-9718-7647E013D476}" srcOrd="0" destOrd="0" presId="urn:microsoft.com/office/officeart/2005/8/layout/bProcess3"/>
    <dgm:cxn modelId="{76965DEA-8A66-4BD5-9BDD-60DFEC247DBE}" type="presParOf" srcId="{1CE0A25B-DE8A-46D5-B4A8-16EAC2DFCD83}" destId="{0DA60543-C528-4313-8911-B2AFAC982093}" srcOrd="2" destOrd="0" presId="urn:microsoft.com/office/officeart/2005/8/layout/bProcess3"/>
    <dgm:cxn modelId="{8C3667BF-DEAA-40DE-947C-E502E8C5FE9B}" type="presParOf" srcId="{1CE0A25B-DE8A-46D5-B4A8-16EAC2DFCD83}" destId="{7960A8EC-D028-4B8D-8EB2-D59087232D69}" srcOrd="3" destOrd="0" presId="urn:microsoft.com/office/officeart/2005/8/layout/bProcess3"/>
    <dgm:cxn modelId="{9D2423EC-991E-4B43-B623-F5A50C12E28C}" type="presParOf" srcId="{7960A8EC-D028-4B8D-8EB2-D59087232D69}" destId="{25FE9D65-2812-42D3-A00C-9B6D5C493C68}" srcOrd="0" destOrd="0" presId="urn:microsoft.com/office/officeart/2005/8/layout/bProcess3"/>
    <dgm:cxn modelId="{0374A4DE-F3F7-4BBF-B3A3-BB9D0F1403C2}" type="presParOf" srcId="{1CE0A25B-DE8A-46D5-B4A8-16EAC2DFCD83}" destId="{D79BB8DC-8B3E-4197-98C0-7B734729FB8D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4F334-802E-442B-9CF2-54FB8A00FE83}">
      <dsp:nvSpPr>
        <dsp:cNvPr id="0" name=""/>
        <dsp:cNvSpPr/>
      </dsp:nvSpPr>
      <dsp:spPr>
        <a:xfrm>
          <a:off x="2480466" y="955625"/>
          <a:ext cx="5400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0053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736226" y="998492"/>
        <a:ext cx="28532" cy="5706"/>
      </dsp:txXfrm>
    </dsp:sp>
    <dsp:sp modelId="{493B6D4F-A6D8-4156-8780-6690DF035712}">
      <dsp:nvSpPr>
        <dsp:cNvPr id="0" name=""/>
        <dsp:cNvSpPr/>
      </dsp:nvSpPr>
      <dsp:spPr>
        <a:xfrm>
          <a:off x="1162" y="257014"/>
          <a:ext cx="2481103" cy="1488662"/>
        </a:xfrm>
        <a:prstGeom prst="rect">
          <a:avLst/>
        </a:prstGeom>
        <a:solidFill>
          <a:srgbClr val="4EA0C8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i="0" kern="1200" dirty="0" smtClean="0">
              <a:latin typeface="Book Antiqua"/>
            </a:rPr>
            <a:t>Własna działalność gospodarcza</a:t>
          </a:r>
          <a:endParaRPr lang="pl-PL" sz="2100" b="1" i="0" kern="1200" dirty="0">
            <a:latin typeface="Book Antiqua"/>
          </a:endParaRPr>
        </a:p>
      </dsp:txBody>
      <dsp:txXfrm>
        <a:off x="1162" y="257014"/>
        <a:ext cx="2481103" cy="1488662"/>
      </dsp:txXfrm>
    </dsp:sp>
    <dsp:sp modelId="{7960A8EC-D028-4B8D-8EB2-D59087232D69}">
      <dsp:nvSpPr>
        <dsp:cNvPr id="0" name=""/>
        <dsp:cNvSpPr/>
      </dsp:nvSpPr>
      <dsp:spPr>
        <a:xfrm>
          <a:off x="1241714" y="1743877"/>
          <a:ext cx="3051757" cy="540053"/>
        </a:xfrm>
        <a:custGeom>
          <a:avLst/>
          <a:gdLst/>
          <a:ahLst/>
          <a:cxnLst/>
          <a:rect l="0" t="0" r="0" b="0"/>
          <a:pathLst>
            <a:path>
              <a:moveTo>
                <a:pt x="3051757" y="0"/>
              </a:moveTo>
              <a:lnTo>
                <a:pt x="3051757" y="287126"/>
              </a:lnTo>
              <a:lnTo>
                <a:pt x="0" y="287126"/>
              </a:lnTo>
              <a:lnTo>
                <a:pt x="0" y="540053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689976" y="2011050"/>
        <a:ext cx="155232" cy="5706"/>
      </dsp:txXfrm>
    </dsp:sp>
    <dsp:sp modelId="{0DA60543-C528-4313-8911-B2AFAC982093}">
      <dsp:nvSpPr>
        <dsp:cNvPr id="0" name=""/>
        <dsp:cNvSpPr/>
      </dsp:nvSpPr>
      <dsp:spPr>
        <a:xfrm>
          <a:off x="3052919" y="257014"/>
          <a:ext cx="2481103" cy="1488662"/>
        </a:xfrm>
        <a:prstGeom prst="rect">
          <a:avLst/>
        </a:prstGeom>
        <a:solidFill>
          <a:srgbClr val="E353A8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i="0" kern="1200" dirty="0" smtClean="0">
              <a:latin typeface="Book Antiqua"/>
            </a:rPr>
            <a:t>Średnie zakłady poligraficzne</a:t>
          </a:r>
          <a:endParaRPr lang="pl-PL" sz="2100" b="1" i="0" kern="1200" dirty="0">
            <a:latin typeface="Book Antiqua"/>
          </a:endParaRPr>
        </a:p>
      </dsp:txBody>
      <dsp:txXfrm>
        <a:off x="3052919" y="257014"/>
        <a:ext cx="2481103" cy="1488662"/>
      </dsp:txXfrm>
    </dsp:sp>
    <dsp:sp modelId="{D79BB8DC-8B3E-4197-98C0-7B734729FB8D}">
      <dsp:nvSpPr>
        <dsp:cNvPr id="0" name=""/>
        <dsp:cNvSpPr/>
      </dsp:nvSpPr>
      <dsp:spPr>
        <a:xfrm>
          <a:off x="1162" y="2316330"/>
          <a:ext cx="2481103" cy="1488662"/>
        </a:xfrm>
        <a:prstGeom prst="rect">
          <a:avLst/>
        </a:prstGeom>
        <a:solidFill>
          <a:srgbClr val="F3EA3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i="0" kern="1200" dirty="0" smtClean="0">
              <a:latin typeface="Book Antiqua"/>
            </a:rPr>
            <a:t>Duże przedsiębiorstwa</a:t>
          </a:r>
          <a:endParaRPr lang="pl-PL" sz="2100" b="1" i="0" kern="1200" dirty="0">
            <a:latin typeface="Book Antiqua"/>
          </a:endParaRPr>
        </a:p>
      </dsp:txBody>
      <dsp:txXfrm>
        <a:off x="1162" y="2316330"/>
        <a:ext cx="2481103" cy="1488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pl-PL" smtClean="0"/>
              <a:t>22.04.2017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pl-PL" smtClean="0"/>
              <a:t>22.04.2017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pl-PL" sz="1800" dirty="0"/>
          </a:p>
        </p:txBody>
      </p:sp>
      <p:sp>
        <p:nvSpPr>
          <p:cNvPr id="7" name="Dowolny kształt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sz="1800" dirty="0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sz="180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5000">
        <p14:ripple/>
      </p:transition>
    </mc:Choice>
    <mc:Fallback>
      <p:transition spd="slow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pl-PL" smtClean="0"/>
              <a:t>22.04.2017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5000">
        <p14:ripple/>
      </p:transition>
    </mc:Choice>
    <mc:Fallback>
      <p:transition spd="slow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wa obraz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pl-PL" smtClean="0"/>
              <a:t>22.04.2017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12" name="Prostokąt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8" name="Symbol zastępczy obrazu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5000">
        <p14:ripple/>
      </p:transition>
    </mc:Choice>
    <mc:Fallback>
      <p:transition spd="slow" advTm="1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pl-PL" smtClean="0"/>
              <a:t>22.04.2017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5000">
        <p14:ripple/>
      </p:transition>
    </mc:Choice>
    <mc:Fallback>
      <p:transition spd="slow" advTm="1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pl-PL" smtClean="0"/>
              <a:t>22.04.2017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5000">
        <p14:ripple/>
      </p:transition>
    </mc:Choice>
    <mc:Fallback>
      <p:transition spd="slow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pl-PL" smtClean="0"/>
              <a:t>22.04.2017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5000">
        <p14:ripple/>
      </p:transition>
    </mc:Choice>
    <mc:Fallback>
      <p:transition spd="slow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jd z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sz="1800" dirty="0"/>
          </a:p>
        </p:txBody>
      </p:sp>
      <p:sp>
        <p:nvSpPr>
          <p:cNvPr id="11" name="Dowolny kształt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sz="1800" dirty="0"/>
          </a:p>
        </p:txBody>
      </p:sp>
      <p:sp>
        <p:nvSpPr>
          <p:cNvPr id="12" name="Dowolny kształt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sz="180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15" name="Symbol zastępczy obrazu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16" name="Tekst instruktażowy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pl-PL" sz="1200" b="1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UWAGA:</a:t>
            </a:r>
          </a:p>
          <a:p>
            <a:pPr algn="l" defTabSz="914400">
              <a:buNone/>
            </a:pPr>
            <a:r>
              <a:rPr lang="pl-PL" sz="1200" b="0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Aby zmienić obraz na tym slajdzie, zaznacz go i usuń. Następnie kliknij ikonę Obrazy w symbolu zastępczym, aby wstawić własny obraz.</a:t>
            </a:r>
            <a:endParaRPr lang="pl-PL" sz="1200" b="0" i="1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5000">
        <p14:ripple/>
      </p:transition>
    </mc:Choice>
    <mc:Fallback>
      <p:transition spd="slow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sz="1800" dirty="0"/>
          </a:p>
        </p:txBody>
      </p:sp>
      <p:sp>
        <p:nvSpPr>
          <p:cNvPr id="8" name="Dowolny kształt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sz="1800" dirty="0"/>
          </a:p>
        </p:txBody>
      </p:sp>
      <p:sp>
        <p:nvSpPr>
          <p:cNvPr id="9" name="Dowolny kształt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sz="1800" dirty="0"/>
          </a:p>
        </p:txBody>
      </p:sp>
      <p:sp>
        <p:nvSpPr>
          <p:cNvPr id="10" name="Dowolny kształt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sz="18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5000">
        <p14:ripple/>
      </p:transition>
    </mc:Choice>
    <mc:Fallback>
      <p:transition spd="slow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pl-PL" smtClean="0"/>
              <a:t>22.04.2017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5000">
        <p14:ripple/>
      </p:transition>
    </mc:Choice>
    <mc:Fallback>
      <p:transition spd="slow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76300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pl-PL" smtClean="0"/>
              <a:t>22.04.2017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5000">
        <p14:ripple/>
      </p:transition>
    </mc:Choice>
    <mc:Fallback>
      <p:transition spd="slow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pl-PL" smtClean="0"/>
              <a:t>22.04.2017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5000">
        <p14:ripple/>
      </p:transition>
    </mc:Choice>
    <mc:Fallback>
      <p:transition spd="slow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pl-PL" smtClean="0"/>
              <a:t>22.04.2017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5000">
        <p14:ripple/>
      </p:transition>
    </mc:Choice>
    <mc:Fallback>
      <p:transition spd="slow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pl-PL" smtClean="0"/>
              <a:t>22.04.2017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5000">
        <p14:ripple/>
      </p:transition>
    </mc:Choice>
    <mc:Fallback>
      <p:transition spd="slow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rostokąt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pl-PL" smtClean="0"/>
              <a:pPr/>
              <a:t>22.04.2017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>
    <mc:Choice xmlns:p14="http://schemas.microsoft.com/office/powerpoint/2010/main" Requires="p14">
      <p:transition spd="slow" p14:dur="1400" advTm="15000">
        <p14:ripple/>
      </p:transition>
    </mc:Choice>
    <mc:Fallback>
      <p:transition spd="slow" advTm="1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12" Type="http://schemas.openxmlformats.org/officeDocument/2006/relationships/image" Target="../media/image13.jpg"/><Relationship Id="rId17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jpeg"/><Relationship Id="rId1" Type="http://schemas.openxmlformats.org/officeDocument/2006/relationships/tags" Target="../tags/tag7.xml"/><Relationship Id="rId6" Type="http://schemas.openxmlformats.org/officeDocument/2006/relationships/image" Target="../media/image8.jpg"/><Relationship Id="rId11" Type="http://schemas.openxmlformats.org/officeDocument/2006/relationships/image" Target="../media/image12.jpg"/><Relationship Id="rId5" Type="http://schemas.openxmlformats.org/officeDocument/2006/relationships/image" Target="../media/image7.jpg"/><Relationship Id="rId15" Type="http://schemas.openxmlformats.org/officeDocument/2006/relationships/image" Target="../media/image16.jpg"/><Relationship Id="rId10" Type="http://schemas.openxmlformats.org/officeDocument/2006/relationships/image" Target="../media/image11.jpg"/><Relationship Id="rId4" Type="http://schemas.openxmlformats.org/officeDocument/2006/relationships/image" Target="../media/image6.jpg"/><Relationship Id="rId9" Type="http://schemas.openxmlformats.org/officeDocument/2006/relationships/image" Target="../media/image4.pn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slideLayout" Target="../slideLayouts/slideLayout2.xml"/><Relationship Id="rId7" Type="http://schemas.openxmlformats.org/officeDocument/2006/relationships/slide" Target="slide8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" Target="slide10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2.xml"/><Relationship Id="rId7" Type="http://schemas.openxmlformats.org/officeDocument/2006/relationships/slide" Target="slide5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slide" Target="slide6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" Target="slide5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5.png"/><Relationship Id="rId7" Type="http://schemas.openxmlformats.org/officeDocument/2006/relationships/image" Target="../media/image24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23.png"/><Relationship Id="rId5" Type="http://schemas.openxmlformats.org/officeDocument/2006/relationships/slide" Target="slide9.xml"/><Relationship Id="rId4" Type="http://schemas.openxmlformats.org/officeDocument/2006/relationships/image" Target="../media/image4.pn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5.pn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ymbol zastępczy obrazu 6"/>
          <p:cNvPicPr>
            <a:picLocks noGrp="1" noChangeAspect="1"/>
          </p:cNvPicPr>
          <p:nvPr>
            <p:ph type="pic" sz="quarter" idx="10"/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2" r="20092"/>
          <a:stretch>
            <a:fillRect/>
          </a:stretch>
        </p:blipFill>
        <p:spPr>
          <a:xfrm>
            <a:off x="4978401" y="0"/>
            <a:ext cx="7213600" cy="6858000"/>
          </a:xfr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0" y="2242791"/>
            <a:ext cx="6414654" cy="1607586"/>
          </a:xfrm>
        </p:spPr>
        <p:txBody>
          <a:bodyPr>
            <a:noAutofit/>
          </a:bodyPr>
          <a:lstStyle/>
          <a:p>
            <a:r>
              <a:rPr lang="pl-PL" dirty="0" smtClean="0">
                <a:solidFill>
                  <a:srgbClr val="595959"/>
                </a:solidFill>
                <a:latin typeface="Book Antiqua"/>
              </a:rPr>
              <a:t/>
            </a:r>
            <a:br>
              <a:rPr lang="pl-PL" dirty="0" smtClean="0">
                <a:solidFill>
                  <a:srgbClr val="595959"/>
                </a:solidFill>
                <a:latin typeface="Book Antiqua"/>
              </a:rPr>
            </a:br>
            <a:r>
              <a:rPr lang="pl-PL" dirty="0" smtClean="0">
                <a:solidFill>
                  <a:srgbClr val="595959"/>
                </a:solidFill>
              </a:rPr>
              <a:t>Technik grafiki i poligrafii cyfrowej</a:t>
            </a:r>
            <a:br>
              <a:rPr lang="pl-PL" dirty="0" smtClean="0">
                <a:solidFill>
                  <a:srgbClr val="595959"/>
                </a:solidFill>
              </a:rPr>
            </a:br>
            <a:r>
              <a:rPr lang="pl-PL" sz="2000" dirty="0" smtClean="0">
                <a:solidFill>
                  <a:srgbClr val="595959"/>
                </a:solidFill>
              </a:rPr>
              <a:t>311943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1537855" cy="18016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ytuł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0" y="3878318"/>
            <a:ext cx="6414654" cy="14050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rgbClr val="595959"/>
                </a:solidFill>
                <a:latin typeface="Book Antiqua"/>
              </a:rPr>
              <a:t>Technik procesów</a:t>
            </a:r>
            <a:br>
              <a:rPr lang="pl-PL" dirty="0" smtClean="0">
                <a:solidFill>
                  <a:srgbClr val="595959"/>
                </a:solidFill>
                <a:latin typeface="Book Antiqua"/>
              </a:rPr>
            </a:br>
            <a:r>
              <a:rPr lang="pl-PL" dirty="0" smtClean="0">
                <a:solidFill>
                  <a:srgbClr val="595959"/>
                </a:solidFill>
                <a:latin typeface="Book Antiqua"/>
              </a:rPr>
              <a:t>drukowania </a:t>
            </a:r>
          </a:p>
          <a:p>
            <a:r>
              <a:rPr lang="pl-PL" sz="2000" dirty="0" smtClean="0">
                <a:solidFill>
                  <a:srgbClr val="595959"/>
                </a:solidFill>
                <a:latin typeface="Book Antiqua"/>
              </a:rPr>
              <a:t>311935</a:t>
            </a:r>
            <a:endParaRPr lang="pl-PL" dirty="0"/>
          </a:p>
        </p:txBody>
      </p:sp>
      <p:sp>
        <p:nvSpPr>
          <p:cNvPr id="9" name="Tytuł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0" y="5230604"/>
            <a:ext cx="6414654" cy="16075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rgbClr val="595959"/>
                </a:solidFill>
              </a:rPr>
              <a:t>Technik </a:t>
            </a:r>
            <a:r>
              <a:rPr lang="pl-PL" dirty="0" smtClean="0"/>
              <a:t>organizacji </a:t>
            </a:r>
            <a:r>
              <a:rPr lang="pl-PL" dirty="0" smtClean="0">
                <a:solidFill>
                  <a:srgbClr val="595959"/>
                </a:solidFill>
              </a:rPr>
              <a:t>reklamy</a:t>
            </a:r>
            <a:br>
              <a:rPr lang="pl-PL" dirty="0" smtClean="0">
                <a:solidFill>
                  <a:srgbClr val="595959"/>
                </a:solidFill>
              </a:rPr>
            </a:br>
            <a:r>
              <a:rPr lang="pl-PL" sz="2000" dirty="0" smtClean="0">
                <a:solidFill>
                  <a:srgbClr val="595959"/>
                </a:solidFill>
              </a:rPr>
              <a:t>333906</a:t>
            </a:r>
            <a:endParaRPr lang="pl-PL" dirty="0"/>
          </a:p>
        </p:txBody>
      </p:sp>
      <p:sp>
        <p:nvSpPr>
          <p:cNvPr id="10" name="Tytuł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464771" y="198267"/>
            <a:ext cx="6414654" cy="14050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ook Antiqua"/>
              </a:rPr>
              <a:t>Dni otwarte!</a:t>
            </a:r>
            <a:br>
              <a:rPr lang="pl-PL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ook Antiqua"/>
              </a:rPr>
            </a:br>
            <a:r>
              <a:rPr lang="pl-PL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ook Antiqua"/>
              </a:rPr>
              <a:t>22 kwietnia!</a:t>
            </a:r>
            <a:endParaRPr lang="pl-PL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5000">
        <p14:ripple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az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15445"/>
            <a:ext cx="1164921" cy="136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58223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pl-PL" sz="48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  <a:ea typeface="Arimo" pitchFamily="34" charset="0"/>
                <a:cs typeface="Arimo" pitchFamily="34" charset="0"/>
              </a:rPr>
              <a:t>Zespół Szkół Poligraficznych</a:t>
            </a:r>
            <a:br>
              <a:rPr lang="pl-PL" sz="48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  <a:ea typeface="Arimo" pitchFamily="34" charset="0"/>
                <a:cs typeface="Arimo" pitchFamily="34" charset="0"/>
              </a:rPr>
            </a:br>
            <a:r>
              <a:rPr lang="pl-PL" sz="48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  <a:ea typeface="Arimo" pitchFamily="34" charset="0"/>
                <a:cs typeface="Arimo" pitchFamily="34" charset="0"/>
              </a:rPr>
              <a:t>im. Mikołaja Reja w Łodzi</a:t>
            </a:r>
            <a:r>
              <a:rPr lang="pl-PL" sz="4000" i="0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pl-PL" sz="4000" i="0" dirty="0" smtClean="0">
                <a:solidFill>
                  <a:schemeClr val="bg1"/>
                </a:solidFill>
                <a:latin typeface="Bookman Old Style" pitchFamily="18" charset="0"/>
              </a:rPr>
            </a:br>
            <a:endParaRPr lang="pl-PL" sz="4000" dirty="0">
              <a:latin typeface="Bookman Old Style" pitchFamily="18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393" y="1826277"/>
            <a:ext cx="4513194" cy="3006916"/>
          </a:xfrm>
          <a:prstGeom prst="snip2DiagRect">
            <a:avLst>
              <a:gd name="adj1" fmla="val 0"/>
              <a:gd name="adj2" fmla="val 22196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919153" y="4999211"/>
            <a:ext cx="4793673" cy="169277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pl-PL" altLang="pl-PL" sz="3200" b="1" dirty="0">
                <a:solidFill>
                  <a:srgbClr val="4EA0C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92-229 Łódź, Edwarda </a:t>
            </a:r>
            <a:r>
              <a:rPr lang="pl-PL" altLang="pl-PL" sz="3200" b="1" dirty="0" smtClean="0">
                <a:solidFill>
                  <a:srgbClr val="4EA0C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41</a:t>
            </a:r>
          </a:p>
          <a:p>
            <a:pPr algn="ctr">
              <a:lnSpc>
                <a:spcPct val="100000"/>
              </a:lnSpc>
            </a:pPr>
            <a:r>
              <a:rPr lang="pl-PL" altLang="pl-PL" sz="2400" b="1" dirty="0">
                <a:solidFill>
                  <a:srgbClr val="E353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pl-PL" altLang="pl-PL" sz="2400" b="1" dirty="0" smtClean="0">
                <a:solidFill>
                  <a:srgbClr val="E353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el./</a:t>
            </a:r>
            <a:r>
              <a:rPr lang="pl-PL" altLang="pl-PL" sz="2400" b="1" dirty="0">
                <a:solidFill>
                  <a:srgbClr val="E353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fax 42 678 82 </a:t>
            </a:r>
            <a:r>
              <a:rPr lang="pl-PL" altLang="pl-PL" sz="2400" b="1" dirty="0" smtClean="0">
                <a:solidFill>
                  <a:srgbClr val="E353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65</a:t>
            </a:r>
          </a:p>
          <a:p>
            <a:pPr algn="ctr">
              <a:lnSpc>
                <a:spcPct val="100000"/>
              </a:lnSpc>
            </a:pPr>
            <a:r>
              <a:rPr lang="pl-PL" altLang="pl-PL" sz="2400" b="1" dirty="0">
                <a:solidFill>
                  <a:srgbClr val="E353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dyrekcja@poligrafik-lodz.pl</a:t>
            </a:r>
          </a:p>
          <a:p>
            <a:pPr algn="ctr">
              <a:lnSpc>
                <a:spcPct val="100000"/>
              </a:lnSpc>
            </a:pPr>
            <a:r>
              <a:rPr lang="pl-PL" altLang="pl-PL" sz="2400" b="1" dirty="0">
                <a:solidFill>
                  <a:srgbClr val="E353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sekretariat@poligrafik-lodz.pl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93"/>
          <a:stretch/>
        </p:blipFill>
        <p:spPr>
          <a:xfrm>
            <a:off x="398829" y="2039432"/>
            <a:ext cx="5935858" cy="43415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81794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5000">
        <p14:ripple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8223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  <a:ea typeface="Arimo" pitchFamily="34" charset="0"/>
                <a:cs typeface="Arimo" pitchFamily="34" charset="0"/>
              </a:rPr>
              <a:t>    Przykładowe produkty poligraficzne</a:t>
            </a:r>
            <a:r>
              <a:rPr lang="pl-PL" sz="4000" i="0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pl-PL" sz="4000" i="0" dirty="0" smtClean="0">
                <a:solidFill>
                  <a:schemeClr val="bg1"/>
                </a:solidFill>
                <a:latin typeface="Bookman Old Style" pitchFamily="18" charset="0"/>
              </a:rPr>
            </a:br>
            <a:endParaRPr lang="pl-PL" sz="4000" dirty="0">
              <a:latin typeface="Bookman Old Style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4491">
            <a:off x="260235" y="1948398"/>
            <a:ext cx="2178151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" y="3471982"/>
            <a:ext cx="1923097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7104">
            <a:off x="452241" y="4999944"/>
            <a:ext cx="1891344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588">
            <a:off x="2318961" y="2930989"/>
            <a:ext cx="2120093" cy="216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165" y="4743607"/>
            <a:ext cx="2063284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Obraz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-15445"/>
            <a:ext cx="1164921" cy="136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962" y="1790193"/>
            <a:ext cx="2240664" cy="10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0529">
            <a:off x="8326125" y="1876150"/>
            <a:ext cx="3548832" cy="26616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007">
            <a:off x="6011160" y="1797119"/>
            <a:ext cx="2429619" cy="1614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511" y="1695204"/>
            <a:ext cx="1352491" cy="13524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98" y="5199928"/>
            <a:ext cx="2820508" cy="13942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68" y="2901364"/>
            <a:ext cx="3171968" cy="2347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881" y="4412513"/>
            <a:ext cx="3583347" cy="21816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974" y="5248620"/>
            <a:ext cx="1931156" cy="11668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2909">
            <a:off x="7128133" y="3690735"/>
            <a:ext cx="2038733" cy="15341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5000">
        <p14:ripple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0" y="215550"/>
            <a:ext cx="12192000" cy="158223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  <a:ea typeface="Arimo" pitchFamily="34" charset="0"/>
                <a:cs typeface="Arimo" pitchFamily="34" charset="0"/>
              </a:rPr>
              <a:t>Technik grafiki i poligrafii cyfrowej </a:t>
            </a:r>
            <a:r>
              <a:rPr lang="pl-PL" sz="20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  <a:ea typeface="Arimo" pitchFamily="34" charset="0"/>
                <a:cs typeface="Arimo" pitchFamily="34" charset="0"/>
              </a:rPr>
              <a:t>311943</a:t>
            </a:r>
            <a:r>
              <a:rPr lang="pl-PL" sz="4000" b="0" i="0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/>
            </a:r>
            <a:br>
              <a:rPr lang="pl-PL" sz="4000" b="0" i="0" dirty="0" smtClean="0">
                <a:solidFill>
                  <a:schemeClr val="bg1"/>
                </a:solidFill>
                <a:latin typeface="Eras Medium ITC" panose="020B0602030504020804" pitchFamily="34" charset="0"/>
              </a:rPr>
            </a:br>
            <a:endParaRPr lang="pl-PL" sz="4000" dirty="0">
              <a:latin typeface="Eras Medium ITC" panose="020B06020305040208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15445"/>
            <a:ext cx="1164921" cy="136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pole tekstowe 12"/>
          <p:cNvSpPr txBox="1"/>
          <p:nvPr/>
        </p:nvSpPr>
        <p:spPr>
          <a:xfrm>
            <a:off x="388307" y="1843950"/>
            <a:ext cx="113861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Technik </a:t>
            </a:r>
            <a:r>
              <a:rPr lang="pl-PL" sz="2000" b="1" dirty="0" smtClean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grafiki i poligrafii cyfrowej </a:t>
            </a: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–</a:t>
            </a:r>
            <a:r>
              <a:rPr lang="pl-PL" sz="2000" b="1" dirty="0" smtClean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zajmuje 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się szeroko pojętym przygotowywaniem materiałów do </a:t>
            </a: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drukowania, wykonuje obróbkę materiałów graficznych i tekstowych, drukuje na urządzeniach cyfrowych i wykończa produkty poligraficzne a także modeluje i drukuje przedmioty w 3D. 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Technik </a:t>
            </a: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grafiki i poligrafii cyfrowej jest 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obecny niemal w każdej agencji reklamowej, we wszystkich firmach wydawniczych, opakowaniowych oraz drukarniach cyfrowych. </a:t>
            </a:r>
            <a:r>
              <a:rPr lang="pl-PL" sz="2000" i="1" dirty="0" smtClean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Aby uzyskać dyplom Technika grafiki i poligrafii cyfrowej należy </a:t>
            </a:r>
            <a:r>
              <a:rPr lang="pl-PL" sz="2000" i="1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potwierdzić </a:t>
            </a:r>
            <a:r>
              <a:rPr lang="pl-PL" sz="2000" i="1" dirty="0" smtClean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kwalifikacje</a:t>
            </a:r>
            <a:endParaRPr lang="pl-PL" sz="2000" i="1" dirty="0">
              <a:solidFill>
                <a:schemeClr val="tx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407038" y="3730893"/>
            <a:ext cx="1236054" cy="494422"/>
            <a:chOff x="7284810" y="1320013"/>
            <a:chExt cx="4045272" cy="1618108"/>
          </a:xfrm>
          <a:scene3d>
            <a:camera prst="orthographicFront"/>
            <a:lightRig rig="chilly" dir="t"/>
          </a:scene3d>
        </p:grpSpPr>
        <p:sp>
          <p:nvSpPr>
            <p:cNvPr id="28" name="Chevron 27">
              <a:hlinkClick r:id="rId6" action="ppaction://hlinksldjump" highlightClick="1"/>
            </p:cNvPr>
            <p:cNvSpPr/>
            <p:nvPr/>
          </p:nvSpPr>
          <p:spPr>
            <a:xfrm>
              <a:off x="7284810" y="1320013"/>
              <a:ext cx="4045272" cy="1618108"/>
            </a:xfrm>
            <a:prstGeom prst="chevron">
              <a:avLst/>
            </a:prstGeom>
            <a:solidFill>
              <a:srgbClr val="F3EA31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Chevron 8"/>
            <p:cNvSpPr/>
            <p:nvPr/>
          </p:nvSpPr>
          <p:spPr>
            <a:xfrm>
              <a:off x="8093864" y="1320013"/>
              <a:ext cx="2427164" cy="16181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019" tIns="49340" rIns="49340" bIns="4934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i="0" kern="1200" dirty="0" smtClean="0">
                  <a:ln>
                    <a:solidFill>
                      <a:schemeClr val="accent3">
                        <a:lumMod val="75000"/>
                      </a:schemeClr>
                    </a:solidFill>
                  </a:ln>
                  <a:latin typeface="Eras Medium ITC" panose="020B0602030504020804" pitchFamily="34" charset="0"/>
                </a:rPr>
                <a:t>A.55</a:t>
              </a:r>
              <a:endParaRPr lang="pl-PL" sz="2000" b="1" i="0" kern="1200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Eras Medium ITC" panose="020B06020305040208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202952" y="3727992"/>
            <a:ext cx="1236054" cy="494421"/>
            <a:chOff x="3320" y="1320013"/>
            <a:chExt cx="4045272" cy="1618108"/>
          </a:xfrm>
          <a:scene3d>
            <a:camera prst="orthographicFront"/>
            <a:lightRig rig="chilly" dir="t"/>
          </a:scene3d>
        </p:grpSpPr>
        <p:sp>
          <p:nvSpPr>
            <p:cNvPr id="31" name="Chevron 30">
              <a:hlinkClick r:id="rId7" action="ppaction://hlinksldjump" highlightClick="1"/>
            </p:cNvPr>
            <p:cNvSpPr/>
            <p:nvPr/>
          </p:nvSpPr>
          <p:spPr>
            <a:xfrm>
              <a:off x="3320" y="1320013"/>
              <a:ext cx="4045272" cy="1618108"/>
            </a:xfrm>
            <a:prstGeom prst="chevron">
              <a:avLst/>
            </a:prstGeom>
            <a:solidFill>
              <a:srgbClr val="4EA0C8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Chevron 4"/>
            <p:cNvSpPr/>
            <p:nvPr/>
          </p:nvSpPr>
          <p:spPr>
            <a:xfrm>
              <a:off x="812374" y="1320013"/>
              <a:ext cx="2427164" cy="16181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53340" rIns="53340" bIns="5334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i="0" kern="1200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Eras Medium ITC" panose="020B0602030504020804" pitchFamily="34" charset="0"/>
                </a:rPr>
                <a:t>A.54</a:t>
              </a:r>
              <a:endParaRPr lang="pl-PL" sz="2000" b="1" i="0" kern="1200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ras Medium ITC" panose="020B0602030504020804" pitchFamily="34" charset="0"/>
              </a:endParaRPr>
            </a:p>
          </p:txBody>
        </p:sp>
      </p:grpSp>
      <p:pic>
        <p:nvPicPr>
          <p:cNvPr id="4" name="Obraz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323" y="4150617"/>
            <a:ext cx="7096424" cy="26144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8414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5000">
        <p14:ripple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388307" y="14376"/>
            <a:ext cx="12192000" cy="158223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  <a:ea typeface="Arimo" pitchFamily="34" charset="0"/>
                <a:cs typeface="Arimo" pitchFamily="34" charset="0"/>
              </a:rPr>
              <a:t>Technik Procesów Drukowania </a:t>
            </a:r>
            <a:r>
              <a:rPr lang="pl-PL" sz="20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  <a:ea typeface="Arimo" pitchFamily="34" charset="0"/>
                <a:cs typeface="Arimo" pitchFamily="34" charset="0"/>
              </a:rPr>
              <a:t>311935</a:t>
            </a:r>
            <a:r>
              <a:rPr lang="pl-PL" sz="4000" b="0" i="0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/>
            </a:r>
            <a:br>
              <a:rPr lang="pl-PL" sz="4000" b="0" i="0" dirty="0" smtClean="0">
                <a:solidFill>
                  <a:schemeClr val="bg1"/>
                </a:solidFill>
                <a:latin typeface="Eras Medium ITC" panose="020B0602030504020804" pitchFamily="34" charset="0"/>
              </a:rPr>
            </a:br>
            <a:endParaRPr lang="pl-PL" sz="4000" dirty="0">
              <a:latin typeface="Eras Medium ITC" panose="020B06020305040208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15445"/>
            <a:ext cx="1164921" cy="136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pole tekstowe 12"/>
          <p:cNvSpPr txBox="1"/>
          <p:nvPr/>
        </p:nvSpPr>
        <p:spPr>
          <a:xfrm>
            <a:off x="388307" y="1843950"/>
            <a:ext cx="113861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Technik procesów </a:t>
            </a:r>
            <a:r>
              <a:rPr lang="pl-PL" sz="2000" b="1" dirty="0" smtClean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drukowania 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–</a:t>
            </a:r>
            <a:r>
              <a:rPr lang="pl-PL" sz="2000" b="1" dirty="0" smtClean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to </a:t>
            </a:r>
            <a:r>
              <a:rPr lang="pl-PL" sz="2000" i="1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specjalista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, który zajmuje się prowadzeniem procesów drukowania na maszynach drukujących. Do jego obowiązków należy m. in. przygotowanie maszyn i materiałów do procesu drukowania, prowadzenie drukowania nakładu, obsługa maszyn drukujących, a także kontrola i ocena jakości produktów poligraficznych. Ponadto technik procesów drukowania zajmuje się </a:t>
            </a:r>
            <a:r>
              <a:rPr lang="pl-PL" sz="2000" i="1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projektowaniem procesów poligraficznych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 i </a:t>
            </a:r>
            <a:r>
              <a:rPr lang="pl-PL" sz="2000" i="1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technologicznym przygotowaniem produkcji</a:t>
            </a: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. Aby uzyskać dyplom </a:t>
            </a:r>
            <a:r>
              <a:rPr lang="pl-PL" sz="2000" i="1" dirty="0" smtClean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Technika procesów drukowania </a:t>
            </a: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należy potwierdzić kwalifikacje </a:t>
            </a:r>
            <a:endParaRPr lang="pl-PL" sz="2000" dirty="0">
              <a:solidFill>
                <a:schemeClr val="tx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58" y="3989578"/>
            <a:ext cx="9612683" cy="45202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62615" y="3712191"/>
            <a:ext cx="1239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2000" b="1" dirty="0" smtClean="0">
              <a:solidFill>
                <a:schemeClr val="tx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463911" y="3835425"/>
            <a:ext cx="1236054" cy="494421"/>
            <a:chOff x="3320" y="1320013"/>
            <a:chExt cx="4045272" cy="1618108"/>
          </a:xfrm>
          <a:scene3d>
            <a:camera prst="orthographicFront"/>
            <a:lightRig rig="chilly" dir="t"/>
          </a:scene3d>
        </p:grpSpPr>
        <p:sp>
          <p:nvSpPr>
            <p:cNvPr id="17" name="Chevron 16">
              <a:hlinkClick r:id="rId7" action="ppaction://hlinksldjump" highlightClick="1"/>
            </p:cNvPr>
            <p:cNvSpPr/>
            <p:nvPr/>
          </p:nvSpPr>
          <p:spPr>
            <a:xfrm>
              <a:off x="3320" y="1320013"/>
              <a:ext cx="4045272" cy="1618108"/>
            </a:xfrm>
            <a:prstGeom prst="chevron">
              <a:avLst/>
            </a:prstGeom>
            <a:solidFill>
              <a:srgbClr val="4EA0C8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4"/>
            <p:cNvSpPr/>
            <p:nvPr/>
          </p:nvSpPr>
          <p:spPr>
            <a:xfrm>
              <a:off x="812374" y="1320013"/>
              <a:ext cx="2427164" cy="16181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53340" rIns="53340" bIns="5334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i="0" kern="1200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Eras Medium ITC" panose="020B0602030504020804" pitchFamily="34" charset="0"/>
                </a:rPr>
                <a:t>A.15</a:t>
              </a:r>
              <a:endParaRPr lang="pl-PL" sz="2000" b="1" i="0" kern="1200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ras Medium ITC" panose="020B06020305040208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699965" y="3835425"/>
            <a:ext cx="1236054" cy="486338"/>
            <a:chOff x="3644064" y="1320013"/>
            <a:chExt cx="4045273" cy="1618108"/>
          </a:xfrm>
          <a:scene3d>
            <a:camera prst="orthographicFront"/>
            <a:lightRig rig="chilly" dir="t"/>
          </a:scene3d>
        </p:grpSpPr>
        <p:sp>
          <p:nvSpPr>
            <p:cNvPr id="20" name="Chevron 19">
              <a:hlinkClick r:id="rId8" action="ppaction://hlinksldjump" highlightClick="1"/>
            </p:cNvPr>
            <p:cNvSpPr/>
            <p:nvPr/>
          </p:nvSpPr>
          <p:spPr>
            <a:xfrm>
              <a:off x="3644064" y="1320013"/>
              <a:ext cx="4045273" cy="1618108"/>
            </a:xfrm>
            <a:prstGeom prst="chevron">
              <a:avLst/>
            </a:prstGeom>
            <a:solidFill>
              <a:srgbClr val="E143A1"/>
            </a:solidFill>
            <a:ln>
              <a:solidFill>
                <a:srgbClr val="E143A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hevron 6"/>
            <p:cNvSpPr/>
            <p:nvPr/>
          </p:nvSpPr>
          <p:spPr>
            <a:xfrm>
              <a:off x="4453119" y="1320013"/>
              <a:ext cx="2427164" cy="16181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53340" rIns="53340" bIns="5334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 smtClean="0">
                  <a:ln w="10160">
                    <a:solidFill>
                      <a:srgbClr val="E353A8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Eras Medium ITC" panose="020B0602030504020804" pitchFamily="34" charset="0"/>
                </a:rPr>
                <a:t>A.40</a:t>
              </a:r>
              <a:endParaRPr lang="pl-PL" sz="2000" b="1" i="0" kern="1200" cap="none" spc="0" dirty="0">
                <a:ln w="10160">
                  <a:solidFill>
                    <a:srgbClr val="E353A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ras Medium ITC" panose="020B06020305040208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12142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5000">
        <p14:ripple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388307" y="14376"/>
            <a:ext cx="12192000" cy="158223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  <a:ea typeface="Arimo" pitchFamily="34" charset="0"/>
                <a:cs typeface="Arimo" pitchFamily="34" charset="0"/>
              </a:rPr>
              <a:t>Technik Organizacji Reklamy </a:t>
            </a:r>
            <a:r>
              <a:rPr lang="pl-PL" sz="20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  <a:ea typeface="Arimo" pitchFamily="34" charset="0"/>
                <a:cs typeface="Arimo" pitchFamily="34" charset="0"/>
              </a:rPr>
              <a:t>333905</a:t>
            </a:r>
            <a:r>
              <a:rPr lang="pl-PL" sz="4000" b="0" i="0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/>
            </a:r>
            <a:br>
              <a:rPr lang="pl-PL" sz="4000" b="0" i="0" dirty="0" smtClean="0">
                <a:solidFill>
                  <a:schemeClr val="bg1"/>
                </a:solidFill>
                <a:latin typeface="Eras Medium ITC" panose="020B0602030504020804" pitchFamily="34" charset="0"/>
              </a:rPr>
            </a:br>
            <a:endParaRPr lang="pl-PL" sz="4000" dirty="0">
              <a:latin typeface="Eras Medium ITC" panose="020B06020305040208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15445"/>
            <a:ext cx="1164921" cy="136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pole tekstowe 12"/>
          <p:cNvSpPr txBox="1"/>
          <p:nvPr/>
        </p:nvSpPr>
        <p:spPr>
          <a:xfrm>
            <a:off x="388307" y="1843950"/>
            <a:ext cx="113861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Technik </a:t>
            </a:r>
            <a:r>
              <a:rPr lang="pl-PL" sz="2000" b="1" dirty="0" smtClean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Organizacji Reklamy </a:t>
            </a: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– to 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bardzo ciekawy i posiadający dużą przyszłość zawód. Jest zawodem szerokoprofilowym łączącym wiedzę ekonomiczną, organizacyjną , plastyczną, psychologiczną, a także lingwistyczną. Tak szeroki zakres wiedzy i umiejętności umożliwia absolwentom pozyskanie ciekawej pracy w szeroko rozumianej reklamie, która jest nieodłącznym elementem gospodarki rynkowej.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62615" y="3712191"/>
            <a:ext cx="1239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2000" b="1" dirty="0" smtClean="0">
              <a:solidFill>
                <a:schemeClr val="tx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302358" y="3243400"/>
            <a:ext cx="1236054" cy="494421"/>
            <a:chOff x="3320" y="1320013"/>
            <a:chExt cx="4045272" cy="1618108"/>
          </a:xfrm>
          <a:scene3d>
            <a:camera prst="orthographicFront"/>
            <a:lightRig rig="chilly" dir="t"/>
          </a:scene3d>
        </p:grpSpPr>
        <p:sp>
          <p:nvSpPr>
            <p:cNvPr id="17" name="Chevron 16">
              <a:hlinkClick r:id="rId6" action="ppaction://hlinksldjump" highlightClick="1"/>
            </p:cNvPr>
            <p:cNvSpPr/>
            <p:nvPr/>
          </p:nvSpPr>
          <p:spPr>
            <a:xfrm>
              <a:off x="3320" y="1320013"/>
              <a:ext cx="4045272" cy="1618108"/>
            </a:xfrm>
            <a:prstGeom prst="chevron">
              <a:avLst/>
            </a:prstGeom>
            <a:solidFill>
              <a:srgbClr val="4EA0C8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4"/>
            <p:cNvSpPr/>
            <p:nvPr/>
          </p:nvSpPr>
          <p:spPr>
            <a:xfrm>
              <a:off x="812374" y="1320013"/>
              <a:ext cx="2427164" cy="16181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53340" rIns="53340" bIns="5334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i="0" kern="1200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Eras Medium ITC" panose="020B0602030504020804" pitchFamily="34" charset="0"/>
                </a:rPr>
                <a:t>A.26</a:t>
              </a:r>
              <a:endParaRPr lang="pl-PL" sz="2000" b="1" i="0" kern="1200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ras Medium ITC" panose="020B06020305040208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538412" y="3243400"/>
            <a:ext cx="1236054" cy="486338"/>
            <a:chOff x="3644064" y="1320013"/>
            <a:chExt cx="4045273" cy="1618108"/>
          </a:xfrm>
          <a:scene3d>
            <a:camera prst="orthographicFront"/>
            <a:lightRig rig="chilly" dir="t"/>
          </a:scene3d>
        </p:grpSpPr>
        <p:sp>
          <p:nvSpPr>
            <p:cNvPr id="20" name="Chevron 19">
              <a:hlinkClick r:id="rId7" action="ppaction://hlinksldjump" highlightClick="1"/>
            </p:cNvPr>
            <p:cNvSpPr/>
            <p:nvPr/>
          </p:nvSpPr>
          <p:spPr>
            <a:xfrm>
              <a:off x="3644064" y="1320013"/>
              <a:ext cx="4045273" cy="1618108"/>
            </a:xfrm>
            <a:prstGeom prst="chevron">
              <a:avLst/>
            </a:prstGeom>
            <a:solidFill>
              <a:srgbClr val="E143A1"/>
            </a:solidFill>
            <a:ln>
              <a:solidFill>
                <a:srgbClr val="E143A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hevron 6"/>
            <p:cNvSpPr/>
            <p:nvPr/>
          </p:nvSpPr>
          <p:spPr>
            <a:xfrm>
              <a:off x="4453119" y="1320013"/>
              <a:ext cx="2427164" cy="16181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53340" rIns="53340" bIns="5334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 smtClean="0">
                  <a:ln w="10160">
                    <a:solidFill>
                      <a:srgbClr val="E353A8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Eras Medium ITC" panose="020B0602030504020804" pitchFamily="34" charset="0"/>
                </a:rPr>
                <a:t>A.27</a:t>
              </a:r>
              <a:endParaRPr lang="pl-PL" sz="2000" b="1" i="0" kern="1200" cap="none" spc="0" dirty="0">
                <a:ln w="10160">
                  <a:solidFill>
                    <a:srgbClr val="E353A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ras Medium ITC" panose="020B0602030504020804" pitchFamily="34" charset="0"/>
              </a:endParaRPr>
            </a:p>
          </p:txBody>
        </p:sp>
      </p:grpSp>
      <p:pic>
        <p:nvPicPr>
          <p:cNvPr id="5" name="Obraz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56" y="3490611"/>
            <a:ext cx="7432504" cy="2439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043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5000">
        <p14:ripple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15445"/>
            <a:ext cx="1164921" cy="136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0" y="223332"/>
            <a:ext cx="12192000" cy="135890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  <a:ea typeface="Arimo" pitchFamily="34" charset="0"/>
                <a:cs typeface="Arimo" pitchFamily="34" charset="0"/>
              </a:rPr>
              <a:t>Etapy produkcji poligraficznej</a:t>
            </a:r>
            <a:r>
              <a:rPr lang="pl-PL" sz="4000" b="0" i="0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/>
            </a:r>
            <a:br>
              <a:rPr lang="pl-PL" sz="4000" b="0" i="0" dirty="0" smtClean="0">
                <a:solidFill>
                  <a:schemeClr val="bg1"/>
                </a:solidFill>
                <a:latin typeface="Eras Medium ITC" panose="020B0602030504020804" pitchFamily="34" charset="0"/>
              </a:rPr>
            </a:br>
            <a:endParaRPr lang="pl-PL" sz="4000" dirty="0">
              <a:latin typeface="Eras Medium ITC" panose="020B06020305040208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41300" y="1810892"/>
            <a:ext cx="4045272" cy="1618108"/>
            <a:chOff x="3320" y="1320013"/>
            <a:chExt cx="4045272" cy="1618108"/>
          </a:xfrm>
          <a:scene3d>
            <a:camera prst="orthographicFront"/>
            <a:lightRig rig="chilly" dir="t"/>
          </a:scene3d>
        </p:grpSpPr>
        <p:sp>
          <p:nvSpPr>
            <p:cNvPr id="12" name="Chevron 11">
              <a:hlinkClick r:id="" action="ppaction://noaction" highlightClick="1"/>
            </p:cNvPr>
            <p:cNvSpPr/>
            <p:nvPr/>
          </p:nvSpPr>
          <p:spPr>
            <a:xfrm>
              <a:off x="3320" y="1320013"/>
              <a:ext cx="4045272" cy="1618108"/>
            </a:xfrm>
            <a:prstGeom prst="chevron">
              <a:avLst/>
            </a:prstGeom>
            <a:solidFill>
              <a:srgbClr val="4EA0C8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4"/>
            <p:cNvSpPr/>
            <p:nvPr/>
          </p:nvSpPr>
          <p:spPr>
            <a:xfrm>
              <a:off x="812374" y="1320013"/>
              <a:ext cx="2427164" cy="16181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53340" rIns="53340" bIns="5334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4000" b="1" i="0" kern="1200" cap="none" spc="0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Eras Medium ITC" panose="020B0602030504020804" pitchFamily="34" charset="0"/>
                </a:rPr>
                <a:t>Prepress</a:t>
              </a:r>
              <a:endParaRPr lang="pl-PL" sz="4000" b="1" i="0" kern="1200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ras Medium ITC" panose="020B06020305040208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073364" y="1810892"/>
            <a:ext cx="4045272" cy="1618108"/>
            <a:chOff x="3644065" y="1320013"/>
            <a:chExt cx="4045272" cy="1618108"/>
          </a:xfrm>
          <a:scene3d>
            <a:camera prst="orthographicFront"/>
            <a:lightRig rig="chilly" dir="t"/>
          </a:scene3d>
        </p:grpSpPr>
        <p:sp>
          <p:nvSpPr>
            <p:cNvPr id="17" name="Chevron 16">
              <a:hlinkClick r:id="" action="ppaction://noaction" highlightClick="1"/>
            </p:cNvPr>
            <p:cNvSpPr/>
            <p:nvPr/>
          </p:nvSpPr>
          <p:spPr>
            <a:xfrm>
              <a:off x="3644065" y="1320013"/>
              <a:ext cx="4045272" cy="1618108"/>
            </a:xfrm>
            <a:prstGeom prst="chevron">
              <a:avLst/>
            </a:prstGeom>
            <a:solidFill>
              <a:srgbClr val="E143A1"/>
            </a:solidFill>
            <a:ln>
              <a:solidFill>
                <a:srgbClr val="E143A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6"/>
            <p:cNvSpPr/>
            <p:nvPr/>
          </p:nvSpPr>
          <p:spPr>
            <a:xfrm>
              <a:off x="4453119" y="1320013"/>
              <a:ext cx="2427164" cy="16181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53340" rIns="53340" bIns="5334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4000" b="1" i="0" kern="1200" cap="none" spc="0" dirty="0" smtClean="0">
                  <a:ln w="10160">
                    <a:solidFill>
                      <a:srgbClr val="E353A8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Eras Medium ITC" panose="020B0602030504020804" pitchFamily="34" charset="0"/>
                </a:rPr>
                <a:t>Press</a:t>
              </a:r>
              <a:endParaRPr lang="pl-PL" sz="4000" b="1" i="0" kern="1200" cap="none" spc="0" dirty="0">
                <a:ln w="10160">
                  <a:solidFill>
                    <a:srgbClr val="E353A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ras Medium ITC" panose="020B06020305040208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858596" y="1810892"/>
            <a:ext cx="4045272" cy="1618108"/>
            <a:chOff x="7284810" y="1320013"/>
            <a:chExt cx="4045272" cy="1618108"/>
          </a:xfrm>
          <a:scene3d>
            <a:camera prst="orthographicFront"/>
            <a:lightRig rig="chilly" dir="t"/>
          </a:scene3d>
        </p:grpSpPr>
        <p:sp>
          <p:nvSpPr>
            <p:cNvPr id="20" name="Chevron 19">
              <a:hlinkClick r:id="" action="ppaction://noaction" highlightClick="1"/>
            </p:cNvPr>
            <p:cNvSpPr/>
            <p:nvPr/>
          </p:nvSpPr>
          <p:spPr>
            <a:xfrm>
              <a:off x="7284810" y="1320013"/>
              <a:ext cx="4045272" cy="1618108"/>
            </a:xfrm>
            <a:prstGeom prst="chevron">
              <a:avLst/>
            </a:prstGeom>
            <a:solidFill>
              <a:srgbClr val="F3EA31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hevron 8"/>
            <p:cNvSpPr/>
            <p:nvPr/>
          </p:nvSpPr>
          <p:spPr>
            <a:xfrm>
              <a:off x="8093864" y="1320013"/>
              <a:ext cx="2427164" cy="16181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019" tIns="49340" rIns="49340" bIns="4934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700" b="1" i="0" kern="1200" dirty="0" err="1" smtClean="0">
                  <a:ln>
                    <a:solidFill>
                      <a:schemeClr val="accent3">
                        <a:lumMod val="75000"/>
                      </a:schemeClr>
                    </a:solidFill>
                  </a:ln>
                  <a:latin typeface="Eras Medium ITC" panose="020B0602030504020804" pitchFamily="34" charset="0"/>
                </a:rPr>
                <a:t>Postpress</a:t>
              </a:r>
              <a:endParaRPr lang="pl-PL" sz="3700" b="1" i="0" kern="1200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Eras Medium ITC" panose="020B0602030504020804" pitchFamily="34" charset="0"/>
              </a:endParaRPr>
            </a:p>
          </p:txBody>
        </p:sp>
      </p:grpSp>
      <p:pic>
        <p:nvPicPr>
          <p:cNvPr id="23" name="Picture 2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95908" y="394020"/>
            <a:ext cx="719756" cy="69199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1"/>
          <a:stretch/>
        </p:blipFill>
        <p:spPr>
          <a:xfrm>
            <a:off x="4073364" y="3761540"/>
            <a:ext cx="3673414" cy="27431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/>
          <a:stretch/>
        </p:blipFill>
        <p:spPr>
          <a:xfrm>
            <a:off x="8118637" y="3761540"/>
            <a:ext cx="3785231" cy="27055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16"/>
          <a:stretch/>
        </p:blipFill>
        <p:spPr>
          <a:xfrm>
            <a:off x="241300" y="3761541"/>
            <a:ext cx="3519579" cy="2743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385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5000">
        <p14:ripple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az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15445"/>
            <a:ext cx="1164921" cy="136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58223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pl-PL" sz="48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  <a:ea typeface="Arimo" pitchFamily="34" charset="0"/>
                <a:cs typeface="Arimo" pitchFamily="34" charset="0"/>
              </a:rPr>
              <a:t>Organizujemy wycieczki do firm</a:t>
            </a:r>
            <a:br>
              <a:rPr lang="pl-PL" sz="48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  <a:ea typeface="Arimo" pitchFamily="34" charset="0"/>
                <a:cs typeface="Arimo" pitchFamily="34" charset="0"/>
              </a:rPr>
            </a:br>
            <a:r>
              <a:rPr lang="pl-PL" sz="48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  <a:ea typeface="Arimo" pitchFamily="34" charset="0"/>
                <a:cs typeface="Arimo" pitchFamily="34" charset="0"/>
              </a:rPr>
              <a:t>poligraficznych</a:t>
            </a:r>
            <a:r>
              <a:rPr lang="pl-PL" sz="4800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  <a:ea typeface="Arimo" pitchFamily="34" charset="0"/>
                <a:cs typeface="Arimo" pitchFamily="34" charset="0"/>
              </a:rPr>
              <a:t>!</a:t>
            </a:r>
            <a:r>
              <a:rPr lang="pl-PL" sz="4000" i="0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pl-PL" sz="4000" i="0" dirty="0" smtClean="0">
                <a:solidFill>
                  <a:schemeClr val="bg1"/>
                </a:solidFill>
                <a:latin typeface="Bookman Old Style" pitchFamily="18" charset="0"/>
              </a:rPr>
            </a:br>
            <a:endParaRPr lang="pl-PL" sz="4000" dirty="0">
              <a:latin typeface="Bookman Old Style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614">
            <a:off x="238690" y="1836076"/>
            <a:ext cx="4745524" cy="31636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904" y="1849157"/>
            <a:ext cx="6815851" cy="49363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06" y="4848420"/>
            <a:ext cx="2746450" cy="18309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891" y="4671837"/>
            <a:ext cx="3336732" cy="222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4118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5000">
        <p14:ripple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az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15445"/>
            <a:ext cx="1164921" cy="136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8223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  <a:ea typeface="Arimo" pitchFamily="34" charset="0"/>
                <a:cs typeface="Arimo" pitchFamily="34" charset="0"/>
              </a:rPr>
              <a:t>Poligrafia w łódzkim…</a:t>
            </a:r>
            <a:r>
              <a:rPr lang="pl-PL" sz="4000" b="0" i="0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/>
            </a:r>
            <a:br>
              <a:rPr lang="pl-PL" sz="4000" b="0" i="0" dirty="0" smtClean="0">
                <a:solidFill>
                  <a:schemeClr val="bg1"/>
                </a:solidFill>
                <a:latin typeface="Eras Medium ITC" panose="020B0602030504020804" pitchFamily="34" charset="0"/>
              </a:rPr>
            </a:br>
            <a:endParaRPr lang="pl-PL" sz="4000" dirty="0">
              <a:latin typeface="Eras Medium ITC" panose="020B06020305040208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82460" y="1452480"/>
            <a:ext cx="6913562" cy="1006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pl-PL" altLang="pl-PL" sz="6000" b="1" dirty="0">
                <a:solidFill>
                  <a:srgbClr val="E353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Czy wiesz, że: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46364" y="2570737"/>
            <a:ext cx="5874327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93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 anchor="ctr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3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87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381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175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74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31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89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46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4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 łódzkim znajduje się około 1600 firm </a:t>
            </a:r>
          </a:p>
          <a:p>
            <a:pPr marL="0" marR="0" lvl="4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związanych z poligrafią,</a:t>
            </a:r>
            <a:r>
              <a:rPr kumimoji="0" lang="pl-PL" altLang="pl-PL" sz="2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br>
              <a:rPr kumimoji="0" lang="pl-PL" altLang="pl-PL" sz="2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pl-PL" altLang="pl-PL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 samej Łodzi jest około 650 takich firm;</a:t>
            </a:r>
          </a:p>
          <a:p>
            <a:pPr marL="0" marR="0" lvl="4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lvl="4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pl-PL" altLang="pl-PL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poligrafia daje  Ci szansę na </a:t>
            </a:r>
            <a:r>
              <a:rPr lang="pl-PL" altLang="pl-PL" sz="2200" b="1" kern="0" dirty="0" smtClean="0">
                <a:solidFill>
                  <a:srgbClr val="000000"/>
                </a:solidFill>
              </a:rPr>
              <a:t>ciekawą </a:t>
            </a:r>
            <a:r>
              <a:rPr lang="pl-PL" altLang="pl-PL" sz="2200" b="1" kern="0" dirty="0">
                <a:solidFill>
                  <a:srgbClr val="000000"/>
                </a:solidFill>
              </a:rPr>
              <a:t>pracę, </a:t>
            </a:r>
            <a:r>
              <a:rPr lang="pl-PL" altLang="pl-PL" sz="2200" b="1" kern="0" dirty="0" smtClean="0">
                <a:solidFill>
                  <a:srgbClr val="000000"/>
                </a:solidFill>
              </a:rPr>
              <a:t/>
            </a:r>
            <a:br>
              <a:rPr lang="pl-PL" altLang="pl-PL" sz="2200" b="1" kern="0" dirty="0" smtClean="0">
                <a:solidFill>
                  <a:srgbClr val="000000"/>
                </a:solidFill>
              </a:rPr>
            </a:br>
            <a:r>
              <a:rPr lang="pl-PL" altLang="pl-PL" sz="2200" b="1" kern="0" dirty="0" smtClean="0">
                <a:solidFill>
                  <a:srgbClr val="000000"/>
                </a:solidFill>
              </a:rPr>
              <a:t>rozwój </a:t>
            </a:r>
            <a:r>
              <a:rPr lang="pl-PL" altLang="pl-PL" sz="2200" b="1" kern="0" dirty="0">
                <a:solidFill>
                  <a:srgbClr val="000000"/>
                </a:solidFill>
              </a:rPr>
              <a:t>zawodowy we własnej firmie, </a:t>
            </a:r>
            <a:r>
              <a:rPr lang="pl-PL" altLang="pl-PL" sz="2200" b="1" kern="0" dirty="0" smtClean="0">
                <a:solidFill>
                  <a:srgbClr val="000000"/>
                </a:solidFill>
              </a:rPr>
              <a:t/>
            </a:r>
            <a:br>
              <a:rPr lang="pl-PL" altLang="pl-PL" sz="2200" b="1" kern="0" dirty="0" smtClean="0">
                <a:solidFill>
                  <a:srgbClr val="000000"/>
                </a:solidFill>
              </a:rPr>
            </a:br>
            <a:r>
              <a:rPr lang="pl-PL" altLang="pl-PL" sz="2200" b="1" kern="0" dirty="0" smtClean="0">
                <a:solidFill>
                  <a:srgbClr val="000000"/>
                </a:solidFill>
              </a:rPr>
              <a:t>karierę w </a:t>
            </a:r>
            <a:r>
              <a:rPr lang="pl-PL" altLang="pl-PL" sz="2200" b="1" kern="0" dirty="0">
                <a:solidFill>
                  <a:srgbClr val="000000"/>
                </a:solidFill>
              </a:rPr>
              <a:t>wydawnictwach, </a:t>
            </a:r>
            <a:r>
              <a:rPr lang="pl-PL" altLang="pl-PL" sz="2200" b="1" kern="0" dirty="0" smtClean="0">
                <a:solidFill>
                  <a:srgbClr val="000000"/>
                </a:solidFill>
              </a:rPr>
              <a:t/>
            </a:r>
            <a:br>
              <a:rPr lang="pl-PL" altLang="pl-PL" sz="2200" b="1" kern="0" dirty="0" smtClean="0">
                <a:solidFill>
                  <a:srgbClr val="000000"/>
                </a:solidFill>
              </a:rPr>
            </a:br>
            <a:r>
              <a:rPr lang="pl-PL" altLang="pl-PL" sz="2200" b="1" kern="0" dirty="0" smtClean="0">
                <a:solidFill>
                  <a:srgbClr val="000000"/>
                </a:solidFill>
              </a:rPr>
              <a:t>agencjach </a:t>
            </a:r>
            <a:r>
              <a:rPr lang="pl-PL" altLang="pl-PL" sz="2200" b="1" kern="0" dirty="0">
                <a:solidFill>
                  <a:srgbClr val="000000"/>
                </a:solidFill>
              </a:rPr>
              <a:t>reklamowych, drukarniach </a:t>
            </a:r>
            <a:r>
              <a:rPr lang="pl-PL" altLang="pl-PL" sz="2200" b="1" kern="0" dirty="0" smtClean="0">
                <a:solidFill>
                  <a:srgbClr val="000000"/>
                </a:solidFill>
              </a:rPr>
              <a:t/>
            </a:r>
            <a:br>
              <a:rPr lang="pl-PL" altLang="pl-PL" sz="2200" b="1" kern="0" dirty="0" smtClean="0">
                <a:solidFill>
                  <a:srgbClr val="000000"/>
                </a:solidFill>
              </a:rPr>
            </a:br>
            <a:r>
              <a:rPr lang="pl-PL" altLang="pl-PL" sz="2200" b="1" kern="0" dirty="0" smtClean="0">
                <a:solidFill>
                  <a:srgbClr val="000000"/>
                </a:solidFill>
              </a:rPr>
              <a:t>i </a:t>
            </a:r>
            <a:r>
              <a:rPr lang="pl-PL" altLang="pl-PL" sz="2200" b="1" kern="0" dirty="0">
                <a:solidFill>
                  <a:srgbClr val="000000"/>
                </a:solidFill>
              </a:rPr>
              <a:t>nie tylko</a:t>
            </a:r>
            <a:r>
              <a:rPr lang="pl-PL" altLang="pl-PL" sz="2200" b="1" kern="0" dirty="0" smtClean="0">
                <a:solidFill>
                  <a:srgbClr val="000000"/>
                </a:solidFill>
              </a:rPr>
              <a:t>...</a:t>
            </a:r>
            <a:endParaRPr kumimoji="0" lang="pl-PL" altLang="pl-PL" sz="2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4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</a:p>
          <a:p>
            <a:pPr marL="0" marR="0" lvl="4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 nawet ... </a:t>
            </a:r>
            <a:r>
              <a:rPr kumimoji="0" lang="pl-PL" altLang="pl-PL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</a:rPr>
              <a:t>Wytwórni Papierów Wartościowych</a:t>
            </a:r>
            <a:r>
              <a:rPr lang="pl-PL" altLang="pl-PL" sz="2200" b="1" kern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.</a:t>
            </a:r>
            <a:endParaRPr kumimoji="0" lang="pl-PL" altLang="pl-PL" sz="22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  <p:graphicFrame>
        <p:nvGraphicFramePr>
          <p:cNvPr id="7" name="Symbol zastępczy zawartości 5" descr="Podstawowy proces pagonowy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700908"/>
              </p:ext>
            </p:extLst>
          </p:nvPr>
        </p:nvGraphicFramePr>
        <p:xfrm>
          <a:off x="6493249" y="2617224"/>
          <a:ext cx="5535186" cy="406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337973" y="1494052"/>
            <a:ext cx="6913562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pl-PL" altLang="pl-PL" sz="5400" b="1" dirty="0" smtClean="0">
                <a:solidFill>
                  <a:srgbClr val="4EA0C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Praca w zawodzie</a:t>
            </a:r>
            <a:endParaRPr lang="pl-PL" altLang="pl-PL" sz="5400" b="1" dirty="0">
              <a:solidFill>
                <a:srgbClr val="4EA0C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5860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5000">
        <p14:ripple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az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15445"/>
            <a:ext cx="1164921" cy="136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58223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pl-PL" sz="48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  <a:ea typeface="Arimo" pitchFamily="34" charset="0"/>
                <a:cs typeface="Arimo" pitchFamily="34" charset="0"/>
              </a:rPr>
              <a:t>Zespół Szkół Poligraficznych</a:t>
            </a:r>
            <a:br>
              <a:rPr lang="pl-PL" sz="48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  <a:ea typeface="Arimo" pitchFamily="34" charset="0"/>
                <a:cs typeface="Arimo" pitchFamily="34" charset="0"/>
              </a:rPr>
            </a:br>
            <a:r>
              <a:rPr lang="pl-PL" sz="48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  <a:ea typeface="Arimo" pitchFamily="34" charset="0"/>
                <a:cs typeface="Arimo" pitchFamily="34" charset="0"/>
              </a:rPr>
              <a:t>im. Mikołaja Reja w Łodzi</a:t>
            </a:r>
            <a:r>
              <a:rPr lang="pl-PL" sz="4000" i="0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pl-PL" sz="4000" i="0" dirty="0" smtClean="0">
                <a:solidFill>
                  <a:schemeClr val="bg1"/>
                </a:solidFill>
                <a:latin typeface="Bookman Old Style" pitchFamily="18" charset="0"/>
              </a:rPr>
            </a:br>
            <a:endParaRPr lang="pl-PL" sz="4000" dirty="0">
              <a:latin typeface="Bookman Old Style" pitchFamily="18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848" y="750881"/>
            <a:ext cx="5236303" cy="7270981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49382" y="1585479"/>
            <a:ext cx="12074237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pl-PL" altLang="pl-PL" sz="4000" b="1" dirty="0" smtClean="0">
                <a:solidFill>
                  <a:srgbClr val="E353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 skład Zespołu Szkół Poligraficznych wchodzą:</a:t>
            </a:r>
            <a:endParaRPr lang="pl-PL" altLang="pl-PL" sz="4000" b="1" dirty="0">
              <a:solidFill>
                <a:srgbClr val="E353A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72737" y="2161243"/>
            <a:ext cx="7017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 smtClean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TECHNIKUM (4 lata)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Technik Grafiki i Poligrafii Cyfrowej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331943</a:t>
            </a:r>
            <a:endParaRPr lang="pl-PL" sz="2000" dirty="0">
              <a:solidFill>
                <a:schemeClr val="tx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Technik Procesów 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Drukowania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311935</a:t>
            </a:r>
            <a:r>
              <a:rPr lang="pl-PL" sz="2000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endParaRPr lang="pl-PL" sz="2000" dirty="0" smtClean="0">
              <a:solidFill>
                <a:schemeClr val="tx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0" y="3127963"/>
            <a:ext cx="119845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Oferujemy możliwości rozwoju umiejętności ponadprogramowych poprzez współpracę szkoły m.in. z: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l-PL" sz="2000" dirty="0" smtClean="0">
                <a:solidFill>
                  <a:srgbClr val="E353A8"/>
                </a:solidFill>
                <a:latin typeface="Bookman Old Style" panose="02050604050505020204" pitchFamily="18" charset="0"/>
              </a:rPr>
              <a:t>Politechniką Łódzką (Instytut Poligrafii i Papiernictwa);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l-PL" sz="2000" dirty="0" smtClean="0">
                <a:solidFill>
                  <a:srgbClr val="F3EA31"/>
                </a:solidFill>
                <a:latin typeface="Bookman Old Style" panose="02050604050505020204" pitchFamily="18" charset="0"/>
              </a:rPr>
              <a:t>Polską Izbą Druku;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l-PL" sz="2000" dirty="0" smtClean="0">
                <a:solidFill>
                  <a:srgbClr val="4EA0C8"/>
                </a:solidFill>
                <a:latin typeface="Bookman Old Style" panose="02050604050505020204" pitchFamily="18" charset="0"/>
              </a:rPr>
              <a:t>Muzeum Papieru i Druku;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l-PL" sz="2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ORE (Ośrodek Rozwoju Edukacji)</a:t>
            </a:r>
            <a:endParaRPr lang="pl-PL" sz="2000" dirty="0">
              <a:solidFill>
                <a:schemeClr val="tx2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pl-PL" sz="2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Ponadto poznajemy procesy poligraficzne w istniejących firmach poprzez współpracę </a:t>
            </a:r>
            <a:br>
              <a:rPr lang="pl-PL" sz="2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</a:br>
            <a:r>
              <a:rPr lang="pl-PL" sz="2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z przemysłem: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l-PL" sz="2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Drukarnia Amcor;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l-PL" sz="2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Drukarnia LCL;</a:t>
            </a:r>
            <a:endParaRPr lang="pl-PL" sz="2000" dirty="0">
              <a:solidFill>
                <a:schemeClr val="tx2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466238" y="5562368"/>
            <a:ext cx="68171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Drukarnia Tęcza;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Stora </a:t>
            </a:r>
            <a:r>
              <a:rPr lang="pl-PL" sz="2000" dirty="0" err="1" smtClean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Enso</a:t>
            </a: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l-PL" sz="2000" dirty="0" smtClean="0">
              <a:solidFill>
                <a:schemeClr val="tx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8779950" y="5562367"/>
            <a:ext cx="68171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000" dirty="0" err="1" smtClean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Scorpio</a:t>
            </a: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Inne…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l-PL" sz="2000" dirty="0" smtClean="0">
              <a:solidFill>
                <a:schemeClr val="tx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0" y="6317905"/>
            <a:ext cx="12074237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pl-PL" altLang="pl-PL" sz="2000" b="1" u="sng" dirty="0">
                <a:solidFill>
                  <a:srgbClr val="E353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Posiadamy także własne warsztaty szkolne w których uczniowie zdają egzaminy zawodowe!</a:t>
            </a:r>
          </a:p>
        </p:txBody>
      </p:sp>
      <p:sp>
        <p:nvSpPr>
          <p:cNvPr id="13" name="pole tekstowe 10"/>
          <p:cNvSpPr txBox="1"/>
          <p:nvPr/>
        </p:nvSpPr>
        <p:spPr>
          <a:xfrm>
            <a:off x="6689142" y="2475186"/>
            <a:ext cx="6213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Technik Organizacji Reklamy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333905</a:t>
            </a:r>
            <a:endParaRPr lang="pl-PL" sz="2000" dirty="0" smtClean="0">
              <a:solidFill>
                <a:schemeClr val="tx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873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0">
        <p14:ripple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.6|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.6|1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.6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a:spPr>
      <a:bodyPr/>
      <a:lstStyle/>
      <a:style>
        <a:lnRef idx="0">
          <a:schemeClr val="lt1">
            <a:hueOff val="0"/>
            <a:satOff val="0"/>
            <a:lumOff val="0"/>
            <a:alphaOff val="0"/>
          </a:schemeClr>
        </a:lnRef>
        <a:fillRef idx="3">
          <a:scrgbClr r="0" g="0" b="0"/>
        </a:fillRef>
        <a:effectRef idx="2">
          <a:schemeClr val="accent2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  <a:txDef>
      <a:spPr>
        <a:noFill/>
      </a:spPr>
      <a:bodyPr wrap="square" rtlCol="0">
        <a:spAutoFit/>
      </a:bodyPr>
      <a:lstStyle>
        <a:defPPr algn="just">
          <a:defRPr sz="2000" b="1" dirty="0" smtClean="0">
            <a:solidFill>
              <a:schemeClr val="tx1">
                <a:lumMod val="50000"/>
              </a:schemeClr>
            </a:solidFill>
            <a:latin typeface="Bookman Old Style" panose="020506040505050202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lesDirection_16x9_TP103431346" id="{F3446A5B-424E-4E62-ADEE-27AB6923779B}" vid="{E5716F6C-E135-4232-80F3-396DF54A50A9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D23229-ACB3-4158-AD37-197CF91833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kierunku biznesowego (panoramiczna)</Template>
  <TotalTime>0</TotalTime>
  <Words>384</Words>
  <Application>Microsoft Office PowerPoint</Application>
  <PresentationFormat>Panoramiczny</PresentationFormat>
  <Paragraphs>59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Arial</vt:lpstr>
      <vt:lpstr>Arimo</vt:lpstr>
      <vt:lpstr>Book Antiqua</vt:lpstr>
      <vt:lpstr>Bookman Old Style</vt:lpstr>
      <vt:lpstr>Eras Medium ITC</vt:lpstr>
      <vt:lpstr>Wingdings</vt:lpstr>
      <vt:lpstr>Sales Direction 16X9</vt:lpstr>
      <vt:lpstr> Technik grafiki i poligrafii cyfrowej 311943</vt:lpstr>
      <vt:lpstr>    Przykładowe produkty poligraficzne </vt:lpstr>
      <vt:lpstr>Technik grafiki i poligrafii cyfrowej 311943 </vt:lpstr>
      <vt:lpstr>Technik Procesów Drukowania 311935 </vt:lpstr>
      <vt:lpstr>Technik Organizacji Reklamy 333905 </vt:lpstr>
      <vt:lpstr>Etapy produkcji poligraficznej </vt:lpstr>
      <vt:lpstr>Organizujemy wycieczki do firm poligraficznych! </vt:lpstr>
      <vt:lpstr>Poligrafia w łódzkim… </vt:lpstr>
      <vt:lpstr>Zespół Szkół Poligraficznych im. Mikołaja Reja w Łodzi </vt:lpstr>
      <vt:lpstr>Zespół Szkół Poligraficznych im. Mikołaja Reja w Łodzi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2014-11-15T16:40:46Z</dcterms:created>
  <dcterms:modified xsi:type="dcterms:W3CDTF">2017-04-22T07:44:03Z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